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notesMasterIdLst>
    <p:notesMasterId r:id="rId17"/>
  </p:notesMasterIdLst>
  <p:sldIdLst>
    <p:sldId id="517" r:id="rId2"/>
    <p:sldId id="643" r:id="rId3"/>
    <p:sldId id="644" r:id="rId4"/>
    <p:sldId id="673" r:id="rId5"/>
    <p:sldId id="674" r:id="rId6"/>
    <p:sldId id="676" r:id="rId7"/>
    <p:sldId id="599" r:id="rId8"/>
    <p:sldId id="600" r:id="rId9"/>
    <p:sldId id="552" r:id="rId10"/>
    <p:sldId id="554" r:id="rId11"/>
    <p:sldId id="553" r:id="rId12"/>
    <p:sldId id="540" r:id="rId13"/>
    <p:sldId id="278" r:id="rId14"/>
    <p:sldId id="666" r:id="rId15"/>
    <p:sldId id="67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9B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7" autoAdjust="0"/>
    <p:restoredTop sz="80697" autoAdjust="0"/>
  </p:normalViewPr>
  <p:slideViewPr>
    <p:cSldViewPr snapToGrid="0">
      <p:cViewPr varScale="1">
        <p:scale>
          <a:sx n="61" d="100"/>
          <a:sy n="61" d="100"/>
        </p:scale>
        <p:origin x="1377" y="3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6EC311-8D89-43B4-AE28-CB3608E71E79}" type="datetimeFigureOut">
              <a:rPr lang="en-US" smtClean="0"/>
              <a:t>6/7/2020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2CCBD-635F-4389-ADBA-5DB2020E0692}" type="slidenum">
              <a:rPr lang="en-US" smtClean="0"/>
              <a:t>‹#›</a:t>
            </a:fld>
            <a:endParaRPr lang="en-US"/>
          </a:p>
        </p:txBody>
      </p:sp>
    </p:spTree>
    <p:extLst>
      <p:ext uri="{BB962C8B-B14F-4D97-AF65-F5344CB8AC3E}">
        <p14:creationId xmlns:p14="http://schemas.microsoft.com/office/powerpoint/2010/main" val="3319075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7926C7-9DAD-45BE-8CE4-315303322E77}" type="slidenum">
              <a:rPr lang="en-US" smtClean="0"/>
              <a:pPr/>
              <a:t>1</a:t>
            </a:fld>
            <a:endParaRPr lang="en-US" dirty="0"/>
          </a:p>
        </p:txBody>
      </p:sp>
    </p:spTree>
    <p:extLst>
      <p:ext uri="{BB962C8B-B14F-4D97-AF65-F5344CB8AC3E}">
        <p14:creationId xmlns:p14="http://schemas.microsoft.com/office/powerpoint/2010/main" val="3229903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charset="0"/>
              <a:buChar char="•"/>
            </a:pPr>
            <a:r>
              <a:rPr lang="en-US" sz="1000" dirty="0"/>
              <a:t>In 2009, the Association of Bay Area Governments sponsored Berkeley</a:t>
            </a:r>
            <a:r>
              <a:rPr lang="en-US" sz="1000" baseline="0" dirty="0"/>
              <a:t> Professor Karen </a:t>
            </a:r>
            <a:r>
              <a:rPr lang="en-US" sz="1000" baseline="0" dirty="0" err="1"/>
              <a:t>Chapple</a:t>
            </a:r>
            <a:r>
              <a:rPr lang="en-US" sz="1000" baseline="0" dirty="0"/>
              <a:t> and the UDP to conduct </a:t>
            </a:r>
            <a:r>
              <a:rPr lang="en-US" sz="1000" dirty="0"/>
              <a:t>an analysis of neighborhood change in the San Francisco Bay Area from 1990 to 2000. </a:t>
            </a:r>
          </a:p>
          <a:p>
            <a:pPr marL="171450" indent="-171450">
              <a:buFont typeface="Arial" charset="0"/>
              <a:buChar char="•"/>
            </a:pPr>
            <a:r>
              <a:rPr lang="en-US" sz="1000" baseline="0" dirty="0"/>
              <a:t>This study </a:t>
            </a:r>
            <a:r>
              <a:rPr lang="en-US" sz="1000" dirty="0"/>
              <a:t>defined gentrifying neighborhoods as low-income census tracts in central city locations in 1990 that, by 2000, had experienced housing appreciation and increased educational attainment that were higher than the nine-county regional average. We then used</a:t>
            </a:r>
            <a:r>
              <a:rPr lang="en-US" sz="1000" baseline="0" dirty="0"/>
              <a:t> statistical modeling to create a susceptibility index based on 19 socioeconomic, locational, and built environment factors. </a:t>
            </a:r>
          </a:p>
          <a:p>
            <a:pPr marL="628650" lvl="1" indent="-171450">
              <a:buFont typeface="Arial" charset="0"/>
              <a:buChar char="•"/>
            </a:pPr>
            <a:r>
              <a:rPr lang="en-US" sz="1000" dirty="0"/>
              <a:t>A multivariate statistical model that had gentrification as the dependent variable and a set of 19 factors for 1990 as independent variables. When census tracts scored above the regional average for each variable, they received a value of 1; the susceptibility index summed the scores across the variables.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000" dirty="0"/>
              <a:t>Expanding on this study, the URD wanted to examine different stages</a:t>
            </a:r>
            <a:r>
              <a:rPr lang="en-US" sz="1000" baseline="0" dirty="0"/>
              <a:t> and types of neighborhood change </a:t>
            </a:r>
            <a:r>
              <a:rPr lang="en-US" sz="1000" dirty="0"/>
              <a:t>– such as the different stages of gentrification and exclusion.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000" dirty="0"/>
              <a:t>With funding from the California Air Resources</a:t>
            </a:r>
            <a:r>
              <a:rPr lang="en-US" sz="1000" baseline="0" dirty="0"/>
              <a:t> Board, we were</a:t>
            </a:r>
            <a:r>
              <a:rPr lang="en-US" sz="1000" dirty="0"/>
              <a:t> able to look at better quantifying displacement and the role of transit investment as well as the MTC Sustainable communities Initiative Grant process. This</a:t>
            </a:r>
            <a:r>
              <a:rPr lang="en-US" sz="1000" baseline="0" dirty="0"/>
              <a:t> work was done in collaboration with </a:t>
            </a:r>
            <a:r>
              <a:rPr lang="en-US" sz="1000" dirty="0"/>
              <a:t>Plan Bay Area.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000" dirty="0"/>
              <a:t>This study allowed us to combine top-down data analysis</a:t>
            </a:r>
            <a:r>
              <a:rPr lang="en-US" sz="1000" baseline="0" dirty="0"/>
              <a:t> with bottom-up qualitative case studies, which we completed in collaboration with community-based organizations in the Bay Area and Los Angeles. (MAP)</a:t>
            </a: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000" dirty="0"/>
              <a:t>Throughout</a:t>
            </a:r>
            <a:r>
              <a:rPr lang="en-US" sz="1000" baseline="0" dirty="0"/>
              <a:t> this process, we use an iterative process of analyzing data, reviewing the literature, and then presenting interim typologies of neighborhood change to stakeholders, and then revising and refining. The final typology was </a:t>
            </a:r>
            <a:r>
              <a:rPr lang="en-US" sz="1000" dirty="0"/>
              <a:t>vetted via several workshops with a project advisory committee and also via community forums.</a:t>
            </a:r>
            <a:endParaRPr lang="en-US" sz="1100" kern="1200" dirty="0">
              <a:solidFill>
                <a:schemeClr val="tx1"/>
              </a:solidFill>
              <a:latin typeface="+mn-lt"/>
              <a:ea typeface="+mn-ea"/>
              <a:cs typeface="+mn-cs"/>
            </a:endParaRPr>
          </a:p>
          <a:p>
            <a:pPr marL="228600" marR="0" lvl="0" indent="0" algn="l" defTabSz="457200" rtl="0" eaLnBrk="1" fontAlgn="auto" latinLnBrk="0" hangingPunct="1">
              <a:lnSpc>
                <a:spcPct val="100000"/>
              </a:lnSpc>
              <a:spcBef>
                <a:spcPts val="0"/>
              </a:spcBef>
              <a:spcAft>
                <a:spcPts val="0"/>
              </a:spcAft>
              <a:buClrTx/>
              <a:buSzPct val="100000"/>
              <a:buFontTx/>
              <a:buNone/>
              <a:tabLst/>
              <a:defRPr/>
            </a:pPr>
            <a:endParaRPr lang="en-US" sz="1100" kern="1200" dirty="0">
              <a:solidFill>
                <a:schemeClr val="tx1"/>
              </a:solidFill>
              <a:latin typeface="+mn-lt"/>
              <a:ea typeface="+mn-ea"/>
              <a:cs typeface="+mn-cs"/>
            </a:endParaRPr>
          </a:p>
          <a:p>
            <a:pPr marL="228600" marR="0" lvl="0" indent="0" algn="l" defTabSz="457200" rtl="0" eaLnBrk="1" fontAlgn="auto" latinLnBrk="0" hangingPunct="1">
              <a:lnSpc>
                <a:spcPct val="100000"/>
              </a:lnSpc>
              <a:spcBef>
                <a:spcPts val="0"/>
              </a:spcBef>
              <a:spcAft>
                <a:spcPts val="0"/>
              </a:spcAft>
              <a:buClrTx/>
              <a:buSzPct val="100000"/>
              <a:buFontTx/>
              <a:buNone/>
              <a:tabLst/>
              <a:defRPr/>
            </a:pPr>
            <a:r>
              <a:rPr lang="en-US" sz="1100" kern="1200" dirty="0">
                <a:solidFill>
                  <a:schemeClr val="tx1"/>
                </a:solidFill>
                <a:latin typeface="+mn-lt"/>
                <a:ea typeface="+mn-ea"/>
                <a:cs typeface="+mn-cs"/>
              </a:rPr>
              <a:t>Our gentrification</a:t>
            </a:r>
            <a:r>
              <a:rPr lang="en-US" sz="1100" kern="1200" baseline="0" dirty="0">
                <a:solidFill>
                  <a:schemeClr val="tx1"/>
                </a:solidFill>
                <a:latin typeface="+mn-lt"/>
                <a:ea typeface="+mn-ea"/>
                <a:cs typeface="+mn-cs"/>
              </a:rPr>
              <a:t> typology maps analyze</a:t>
            </a:r>
            <a:r>
              <a:rPr lang="en-US" sz="1100" kern="1200" dirty="0">
                <a:solidFill>
                  <a:schemeClr val="tx1"/>
                </a:solidFill>
                <a:latin typeface="+mn-lt"/>
                <a:ea typeface="+mn-ea"/>
                <a:cs typeface="+mn-cs"/>
              </a:rPr>
              <a:t> regional data on housing, income and other demographics to better understand and predict where gentrification and displacement is happening and will likely occur in the future. Purple tracts are low-income, and</a:t>
            </a:r>
            <a:r>
              <a:rPr lang="en-US" sz="1100" kern="1200" baseline="0" dirty="0">
                <a:solidFill>
                  <a:schemeClr val="tx1"/>
                </a:solidFill>
                <a:latin typeface="+mn-lt"/>
                <a:ea typeface="+mn-ea"/>
                <a:cs typeface="+mn-cs"/>
              </a:rPr>
              <a:t> orange tracts are moderate or high-income. The lighter purple indicates at risk of gentrification or displacement, and the darker purple is ongoing gentrification or displacement. The lighter orange is for moderate/high-income neighborhoods that are at risk of exclusion of low-income neighborhoods, and the darker oranges are neighborhoods with ongoing or advanced exclusion. Striped purple are neighborhoods that were low-income in 1990, but have undergone such dramatic demographic change that they would now be characterized as moderate or high-income. Please see our website, </a:t>
            </a:r>
            <a:r>
              <a:rPr lang="en-US" sz="1100" kern="1200" baseline="0" dirty="0" err="1">
                <a:solidFill>
                  <a:schemeClr val="tx1"/>
                </a:solidFill>
                <a:latin typeface="+mn-lt"/>
                <a:ea typeface="+mn-ea"/>
                <a:cs typeface="+mn-cs"/>
              </a:rPr>
              <a:t>urbandisplacement.org</a:t>
            </a:r>
            <a:r>
              <a:rPr lang="en-US" sz="1100" kern="1200" baseline="0" dirty="0">
                <a:solidFill>
                  <a:schemeClr val="tx1"/>
                </a:solidFill>
                <a:latin typeface="+mn-lt"/>
                <a:ea typeface="+mn-ea"/>
                <a:cs typeface="+mn-cs"/>
              </a:rPr>
              <a:t>, to learn more about our methodology, and further explore the maps. </a:t>
            </a:r>
            <a:endParaRPr lang="en-US" sz="1200" dirty="0"/>
          </a:p>
          <a:p>
            <a:pPr marL="228600" lvl="0" indent="0" rtl="0">
              <a:spcBef>
                <a:spcPts val="0"/>
              </a:spcBef>
              <a:buNone/>
            </a:pPr>
            <a:endParaRPr lang="en-US" sz="1200" dirty="0"/>
          </a:p>
          <a:p>
            <a:pPr marL="228600" lvl="0" indent="0" rtl="0">
              <a:spcBef>
                <a:spcPts val="0"/>
              </a:spcBef>
              <a:buNone/>
            </a:pPr>
            <a:r>
              <a:rPr lang="en-US" sz="1200" dirty="0"/>
              <a:t>A snapshot:</a:t>
            </a:r>
          </a:p>
          <a:p>
            <a:pPr marL="457200" lvl="0" indent="-228600" rtl="0">
              <a:spcBef>
                <a:spcPts val="0"/>
              </a:spcBef>
            </a:pPr>
            <a:r>
              <a:rPr lang="en-US" sz="1200" dirty="0"/>
              <a:t>61% of low</a:t>
            </a:r>
            <a:r>
              <a:rPr lang="en-US" sz="1200" baseline="0" dirty="0"/>
              <a:t>-income </a:t>
            </a:r>
            <a:r>
              <a:rPr lang="en-US" sz="1200" dirty="0"/>
              <a:t>tracts are at risk of gentrification and/or displacement, or already experiencing gentrification and/or displacement.</a:t>
            </a:r>
          </a:p>
          <a:p>
            <a:pPr marL="457200" lvl="0" indent="-228600" rtl="0">
              <a:spcBef>
                <a:spcPts val="0"/>
              </a:spcBef>
            </a:pPr>
            <a:r>
              <a:rPr lang="en-US" sz="1200" dirty="0"/>
              <a:t>63% of moderate</a:t>
            </a:r>
            <a:r>
              <a:rPr lang="en-US" sz="1200" baseline="0" dirty="0"/>
              <a:t> or high-income tracts are at risk of displacement, or have ongoing or advanced gentrification / exclusion of low-income neighborhoods.</a:t>
            </a:r>
            <a:endParaRPr lang="en-US" sz="1200" dirty="0"/>
          </a:p>
          <a:p>
            <a:pPr marL="457200" lvl="0" indent="-228600" rtl="0">
              <a:spcBef>
                <a:spcPts val="0"/>
              </a:spcBef>
            </a:pPr>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72CCBD-635F-4389-ADBA-5DB2020E0692}"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3648487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824333"/>
            <a:ext cx="6813884" cy="1639468"/>
          </a:xfrm>
          <a:prstGeom prst="rect">
            <a:avLst/>
          </a:prstGeom>
        </p:spPr>
        <p:txBody>
          <a:bodyPr>
            <a:noAutofit/>
          </a:bodyPr>
          <a:lstStyle>
            <a:lvl1pPr algn="l">
              <a:defRPr sz="3750">
                <a:solidFill>
                  <a:srgbClr val="C28220"/>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10102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3"/>
            <a:ext cx="7766050" cy="1150353"/>
          </a:xfrm>
          <a:prstGeom prst="rect">
            <a:avLst/>
          </a:prstGeom>
        </p:spPr>
        <p:txBody>
          <a:bodyPr>
            <a:normAutofit/>
          </a:bodyPr>
          <a:lstStyle>
            <a:lvl1pPr>
              <a:defRPr sz="3150"/>
            </a:lvl1pPr>
          </a:lstStyle>
          <a:p>
            <a:r>
              <a:rPr lang="en-US"/>
              <a:t>Click to edit Master title style</a:t>
            </a:r>
            <a:endParaRPr lang="en-US" dirty="0"/>
          </a:p>
        </p:txBody>
      </p:sp>
      <p:sp>
        <p:nvSpPr>
          <p:cNvPr id="3" name="Content Placeholder 2"/>
          <p:cNvSpPr>
            <a:spLocks noGrp="1"/>
          </p:cNvSpPr>
          <p:nvPr>
            <p:ph idx="1"/>
          </p:nvPr>
        </p:nvSpPr>
        <p:spPr>
          <a:xfrm>
            <a:off x="482601" y="2518949"/>
            <a:ext cx="7740650" cy="20646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930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7"/>
            <a:ext cx="7772400" cy="1996573"/>
          </a:xfrm>
          <a:prstGeom prst="rect">
            <a:avLst/>
          </a:prstGeom>
        </p:spPr>
        <p:txBody>
          <a:bodyPr anchor="t">
            <a:noAutofit/>
          </a:bodyPr>
          <a:lstStyle>
            <a:lvl1pPr algn="l">
              <a:defRPr sz="3150" b="0" cap="none"/>
            </a:lvl1pPr>
          </a:lstStyle>
          <a:p>
            <a:r>
              <a:rPr lang="en-US" dirty="0"/>
              <a:t>Click to edit master title style</a:t>
            </a:r>
          </a:p>
        </p:txBody>
      </p:sp>
      <p:sp>
        <p:nvSpPr>
          <p:cNvPr id="3" name="Text Placeholder 2"/>
          <p:cNvSpPr>
            <a:spLocks noGrp="1"/>
          </p:cNvSpPr>
          <p:nvPr>
            <p:ph type="body" idx="1"/>
          </p:nvPr>
        </p:nvSpPr>
        <p:spPr>
          <a:xfrm>
            <a:off x="568325" y="1019343"/>
            <a:ext cx="7772400" cy="895685"/>
          </a:xfrm>
          <a:prstGeom prst="rect">
            <a:avLst/>
          </a:prstGeom>
        </p:spPr>
        <p:txBody>
          <a:bodyPr anchor="b">
            <a:normAutofit/>
          </a:bodyPr>
          <a:lstStyle>
            <a:lvl1pPr marL="0" indent="0">
              <a:buNone/>
              <a:defRPr sz="1650">
                <a:solidFill>
                  <a:srgbClr val="2D637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3467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972051"/>
            <a:ext cx="7464425" cy="1143000"/>
          </a:xfrm>
          <a:prstGeom prst="rect">
            <a:avLst/>
          </a:prstGeom>
        </p:spPr>
        <p:txBody>
          <a:bodyPr>
            <a:normAutofit/>
          </a:bodyPr>
          <a:lstStyle>
            <a:lvl1pPr>
              <a:defRPr sz="3150"/>
            </a:lvl1pPr>
          </a:lstStyle>
          <a:p>
            <a:r>
              <a:rPr lang="en-US"/>
              <a:t>Click to edit Master title style</a:t>
            </a:r>
            <a:endParaRPr lang="en-US" dirty="0"/>
          </a:p>
        </p:txBody>
      </p:sp>
      <p:sp>
        <p:nvSpPr>
          <p:cNvPr id="3" name="Content Placeholder 2"/>
          <p:cNvSpPr>
            <a:spLocks noGrp="1"/>
          </p:cNvSpPr>
          <p:nvPr>
            <p:ph sz="half" idx="1"/>
          </p:nvPr>
        </p:nvSpPr>
        <p:spPr>
          <a:xfrm>
            <a:off x="457201" y="2097755"/>
            <a:ext cx="3717925" cy="2823496"/>
          </a:xfrm>
          <a:prstGeom prst="rect">
            <a:avLst/>
          </a:prstGeom>
        </p:spPr>
        <p:txBody>
          <a:bodyPr/>
          <a:lstStyle>
            <a:lvl1pPr>
              <a:defRPr sz="1650"/>
            </a:lvl1pPr>
            <a:lvl2pPr>
              <a:defRPr sz="1500"/>
            </a:lvl2pPr>
            <a:lvl3pPr>
              <a:defRPr sz="1350"/>
            </a:lvl3pPr>
            <a:lvl4pPr>
              <a:defRPr sz="120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4175126" y="2097756"/>
            <a:ext cx="3746500" cy="2823497"/>
          </a:xfrm>
          <a:prstGeom prst="rect">
            <a:avLst/>
          </a:prstGeom>
        </p:spPr>
        <p:txBody>
          <a:bodyPr/>
          <a:lstStyle>
            <a:lvl1pPr>
              <a:defRPr sz="1650">
                <a:solidFill>
                  <a:srgbClr val="2D637F"/>
                </a:solidFill>
              </a:defRPr>
            </a:lvl1pPr>
            <a:lvl2pPr>
              <a:defRPr sz="1500">
                <a:solidFill>
                  <a:srgbClr val="2D637F"/>
                </a:solidFill>
              </a:defRPr>
            </a:lvl2pPr>
            <a:lvl3pPr>
              <a:defRPr sz="1350">
                <a:solidFill>
                  <a:srgbClr val="2D637F"/>
                </a:solidFill>
              </a:defRPr>
            </a:lvl3pPr>
            <a:lvl4pPr>
              <a:defRPr sz="1200">
                <a:solidFill>
                  <a:srgbClr val="2D637F"/>
                </a:solidFill>
              </a:defRPr>
            </a:lvl4pPr>
            <a:lvl5pPr>
              <a:defRPr sz="1050">
                <a:solidFill>
                  <a:srgbClr val="2D637F"/>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60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1500" b="1"/>
            </a:lvl1pPr>
          </a:lstStyle>
          <a:p>
            <a:r>
              <a:rPr lang="en-US"/>
              <a:t>Click to edit Master title style</a:t>
            </a:r>
            <a:endParaRPr lang="en-US" dirty="0"/>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793290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1" y="1041995"/>
            <a:ext cx="3008313" cy="404988"/>
          </a:xfrm>
        </p:spPr>
        <p:txBody>
          <a:bodyPr anchor="b"/>
          <a:lstStyle>
            <a:lvl1pPr algn="l">
              <a:defRPr sz="15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3575051" y="1041997"/>
            <a:ext cx="4537075" cy="3657005"/>
          </a:xfrm>
        </p:spPr>
        <p:txBody>
          <a:bodyPr/>
          <a:lstStyle>
            <a:lvl1pPr>
              <a:defRPr sz="1500"/>
            </a:lvl1pPr>
            <a:lvl2pPr>
              <a:defRPr sz="1350"/>
            </a:lvl2pPr>
            <a:lvl3pPr>
              <a:defRPr sz="1350"/>
            </a:lvl3pPr>
            <a:lvl4pPr>
              <a:defRPr sz="1200"/>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half" idx="2" hasCustomPrompt="1"/>
          </p:nvPr>
        </p:nvSpPr>
        <p:spPr>
          <a:xfrm>
            <a:off x="457201" y="1531653"/>
            <a:ext cx="3008313" cy="316734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err="1"/>
              <a:t>Lorem</a:t>
            </a:r>
            <a:r>
              <a:rPr lang="en-US" dirty="0"/>
              <a:t> </a:t>
            </a:r>
            <a:r>
              <a:rPr lang="en-US" dirty="0" err="1"/>
              <a:t>ipsum</a:t>
            </a:r>
            <a:endParaRPr lang="en-US" dirty="0"/>
          </a:p>
        </p:txBody>
      </p:sp>
    </p:spTree>
    <p:extLst>
      <p:ext uri="{BB962C8B-B14F-4D97-AF65-F5344CB8AC3E}">
        <p14:creationId xmlns:p14="http://schemas.microsoft.com/office/powerpoint/2010/main" val="184841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fld id="{2D7EA920-6C5A-4AB2-816D-FB00523A756D}" type="datetimeFigureOut">
              <a:rPr lang="en-US" smtClean="0"/>
              <a:t>6/7/2020</a:t>
            </a:fld>
            <a:endParaRPr lang="en-US"/>
          </a:p>
        </p:txBody>
      </p:sp>
      <p:sp>
        <p:nvSpPr>
          <p:cNvPr id="4" name="Footer Placeholder 3"/>
          <p:cNvSpPr>
            <a:spLocks noGrp="1"/>
          </p:cNvSpPr>
          <p:nvPr>
            <p:ph type="ftr" sz="quarter" idx="11"/>
          </p:nvPr>
        </p:nvSpPr>
        <p:spPr>
          <a:xfrm>
            <a:off x="2764639" y="6459786"/>
            <a:ext cx="3617103"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7425344" y="6459786"/>
            <a:ext cx="984019" cy="365125"/>
          </a:xfrm>
          <a:prstGeom prst="rect">
            <a:avLst/>
          </a:prstGeom>
        </p:spPr>
        <p:txBody>
          <a:bodyPr/>
          <a:lstStyle/>
          <a:p>
            <a:fld id="{9837820B-D1BB-40A7-9C94-EA0BEFC4537D}" type="slidenum">
              <a:rPr lang="en-US" smtClean="0"/>
              <a:t>‹#›</a:t>
            </a:fld>
            <a:endParaRPr lang="en-US"/>
          </a:p>
        </p:txBody>
      </p:sp>
    </p:spTree>
    <p:extLst>
      <p:ext uri="{BB962C8B-B14F-4D97-AF65-F5344CB8AC3E}">
        <p14:creationId xmlns:p14="http://schemas.microsoft.com/office/powerpoint/2010/main" val="293859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fld id="{AEF33B2F-ABDA-B84D-A977-F13FB77E0370}" type="datetimeFigureOut">
              <a:rPr lang="en-US" smtClean="0"/>
              <a:t>6/7/2020</a:t>
            </a:fld>
            <a:endParaRPr lang="en-US"/>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DB92D0CA-509F-0244-8B0B-FC75C02040D2}" type="slidenum">
              <a:rPr lang="en-US" smtClean="0"/>
              <a:t>‹#›</a:t>
            </a:fld>
            <a:endParaRPr lang="en-US"/>
          </a:p>
        </p:txBody>
      </p:sp>
    </p:spTree>
    <p:extLst>
      <p:ext uri="{BB962C8B-B14F-4D97-AF65-F5344CB8AC3E}">
        <p14:creationId xmlns:p14="http://schemas.microsoft.com/office/powerpoint/2010/main" val="2356479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267369" y="5307263"/>
            <a:ext cx="184731" cy="300082"/>
          </a:xfrm>
          <a:prstGeom prst="rect">
            <a:avLst/>
          </a:prstGeom>
          <a:noFill/>
        </p:spPr>
        <p:txBody>
          <a:bodyPr wrap="none" rtlCol="0">
            <a:spAutoFit/>
          </a:bodyPr>
          <a:lstStyle/>
          <a:p>
            <a:endParaRPr lang="en-US" sz="1350" dirty="0"/>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dirty="0"/>
              <a:t>Project Title</a:t>
            </a:r>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p:nvPicPr>
        <p:blipFill>
          <a:blip r:embed="rId10"/>
          <a:stretch>
            <a:fillRect/>
          </a:stretch>
        </p:blipFill>
        <p:spPr>
          <a:xfrm>
            <a:off x="6274509" y="2"/>
            <a:ext cx="2869492" cy="2379579"/>
          </a:xfrm>
          <a:prstGeom prst="rect">
            <a:avLst/>
          </a:prstGeom>
        </p:spPr>
      </p:pic>
      <p:pic>
        <p:nvPicPr>
          <p:cNvPr id="10" name="Picture 9"/>
          <p:cNvPicPr>
            <a:picLocks noChangeAspect="1"/>
          </p:cNvPicPr>
          <p:nvPr/>
        </p:nvPicPr>
        <p:blipFill>
          <a:blip r:embed="rId11"/>
          <a:stretch>
            <a:fillRect/>
          </a:stretch>
        </p:blipFill>
        <p:spPr>
          <a:xfrm>
            <a:off x="0" y="5598555"/>
            <a:ext cx="9170736" cy="1330073"/>
          </a:xfrm>
          <a:prstGeom prst="rect">
            <a:avLst/>
          </a:prstGeom>
        </p:spPr>
      </p:pic>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02941" y="5793024"/>
            <a:ext cx="2286000" cy="1019175"/>
          </a:xfrm>
          <a:prstGeom prst="rect">
            <a:avLst/>
          </a:prstGeom>
        </p:spPr>
      </p:pic>
    </p:spTree>
    <p:extLst>
      <p:ext uri="{BB962C8B-B14F-4D97-AF65-F5344CB8AC3E}">
        <p14:creationId xmlns:p14="http://schemas.microsoft.com/office/powerpoint/2010/main" val="2182461300"/>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5" r:id="rId7"/>
    <p:sldLayoutId id="2147483850" r:id="rId8"/>
  </p:sldLayoutIdLst>
  <p:txStyles>
    <p:titleStyle>
      <a:lvl1pPr algn="l" defTabSz="342900" rtl="0" eaLnBrk="1" latinLnBrk="0" hangingPunct="1">
        <a:spcBef>
          <a:spcPct val="0"/>
        </a:spcBef>
        <a:buNone/>
        <a:defRPr sz="3750" kern="1200">
          <a:solidFill>
            <a:srgbClr val="C28220"/>
          </a:solidFill>
          <a:latin typeface="Georgia"/>
          <a:ea typeface="+mj-ea"/>
          <a:cs typeface="Georgia"/>
        </a:defRPr>
      </a:lvl1pPr>
    </p:titleStyle>
    <p:bodyStyle>
      <a:lvl1pPr marL="257175" indent="-257175" algn="l" defTabSz="342900" rtl="0" eaLnBrk="1" latinLnBrk="0" hangingPunct="1">
        <a:spcBef>
          <a:spcPct val="20000"/>
        </a:spcBef>
        <a:buFont typeface="Arial"/>
        <a:buChar char="•"/>
        <a:defRPr sz="1650" kern="1200">
          <a:solidFill>
            <a:srgbClr val="2D637F"/>
          </a:solidFill>
          <a:latin typeface="Lucida Grande"/>
          <a:ea typeface="+mn-ea"/>
          <a:cs typeface="Lucida Grande"/>
        </a:defRPr>
      </a:lvl1pPr>
      <a:lvl2pPr marL="557213" indent="-214313" algn="l" defTabSz="342900" rtl="0" eaLnBrk="1" latinLnBrk="0" hangingPunct="1">
        <a:spcBef>
          <a:spcPct val="20000"/>
        </a:spcBef>
        <a:buFont typeface="Arial"/>
        <a:buChar char="–"/>
        <a:defRPr sz="1500" kern="1200">
          <a:solidFill>
            <a:srgbClr val="2D637F"/>
          </a:solidFill>
          <a:latin typeface="Lucida Grande"/>
          <a:ea typeface="+mn-ea"/>
          <a:cs typeface="Lucida Grande"/>
        </a:defRPr>
      </a:lvl2pPr>
      <a:lvl3pPr marL="857250" indent="-171450" algn="l" defTabSz="342900" rtl="0" eaLnBrk="1" latinLnBrk="0" hangingPunct="1">
        <a:spcBef>
          <a:spcPct val="20000"/>
        </a:spcBef>
        <a:buFont typeface="Arial"/>
        <a:buChar char="•"/>
        <a:defRPr sz="1350" kern="1200">
          <a:solidFill>
            <a:srgbClr val="2D637F"/>
          </a:solidFill>
          <a:latin typeface="Lucida Grande"/>
          <a:ea typeface="+mn-ea"/>
          <a:cs typeface="Lucida Grande"/>
        </a:defRPr>
      </a:lvl3pPr>
      <a:lvl4pPr marL="1200150" indent="-171450" algn="l" defTabSz="342900" rtl="0" eaLnBrk="1" latinLnBrk="0" hangingPunct="1">
        <a:spcBef>
          <a:spcPct val="20000"/>
        </a:spcBef>
        <a:buFont typeface="Arial"/>
        <a:buChar char="–"/>
        <a:defRPr sz="1200" kern="1200">
          <a:solidFill>
            <a:srgbClr val="2D637F"/>
          </a:solidFill>
          <a:latin typeface="Lucida Grande"/>
          <a:ea typeface="+mn-ea"/>
          <a:cs typeface="Lucida Grande"/>
        </a:defRPr>
      </a:lvl4pPr>
      <a:lvl5pPr marL="1543050" indent="-171450" algn="l" defTabSz="342900" rtl="0" eaLnBrk="1" latinLnBrk="0" hangingPunct="1">
        <a:spcBef>
          <a:spcPct val="20000"/>
        </a:spcBef>
        <a:buFont typeface="Arial"/>
        <a:buChar char="»"/>
        <a:defRPr sz="1050" kern="1200">
          <a:solidFill>
            <a:srgbClr val="2D637F"/>
          </a:solidFill>
          <a:latin typeface="Lucida Grande"/>
          <a:ea typeface="+mn-ea"/>
          <a:cs typeface="Lucida Grande"/>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8.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www.urbandisplacement.org/" TargetMode="Externa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6409" y="1484655"/>
            <a:ext cx="8398565" cy="2192823"/>
          </a:xfrm>
        </p:spPr>
        <p:txBody>
          <a:bodyPr>
            <a:noAutofit/>
          </a:bodyPr>
          <a:lstStyle/>
          <a:p>
            <a:pPr algn="ctr"/>
            <a:r>
              <a:rPr lang="en-US" sz="4500" b="1" dirty="0">
                <a:latin typeface="Corbel" panose="020B0503020204020204" pitchFamily="34" charset="0"/>
                <a:ea typeface="Verdana" panose="020B0604030504040204" pitchFamily="34" charset="0"/>
                <a:cs typeface="Verdana" panose="020B0604030504040204" pitchFamily="34" charset="0"/>
              </a:rPr>
              <a:t>The Urban Displacement Project: </a:t>
            </a:r>
            <a:r>
              <a:rPr lang="en-US" sz="4500" b="1" dirty="0" smtClean="0">
                <a:latin typeface="Corbel" panose="020B0503020204020204" pitchFamily="34" charset="0"/>
                <a:ea typeface="Verdana" panose="020B0604030504040204" pitchFamily="34" charset="0"/>
                <a:cs typeface="Verdana" panose="020B0604030504040204" pitchFamily="34" charset="0"/>
              </a:rPr>
              <a:t>Indicators to Predict Neighborhood Change</a:t>
            </a:r>
            <a:r>
              <a:rPr lang="en-US" sz="4500" b="1" dirty="0">
                <a:latin typeface="Corbel" panose="020B0503020204020204" pitchFamily="34" charset="0"/>
                <a:ea typeface="Verdana" panose="020B0604030504040204" pitchFamily="34" charset="0"/>
                <a:cs typeface="Verdana" panose="020B0604030504040204" pitchFamily="34" charset="0"/>
              </a:rPr>
              <a:t/>
            </a:r>
            <a:br>
              <a:rPr lang="en-US" sz="4500" b="1" dirty="0">
                <a:latin typeface="Corbel" panose="020B0503020204020204" pitchFamily="34" charset="0"/>
                <a:ea typeface="Verdana" panose="020B0604030504040204" pitchFamily="34" charset="0"/>
                <a:cs typeface="Verdana" panose="020B0604030504040204" pitchFamily="34" charset="0"/>
              </a:rPr>
            </a:br>
            <a:endParaRPr lang="en-US" sz="4500" dirty="0">
              <a:latin typeface="Corbel" panose="020B0503020204020204" pitchFamily="34" charset="0"/>
              <a:ea typeface="Verdana" panose="020B0604030504040204" pitchFamily="34" charset="0"/>
              <a:cs typeface="Verdana" panose="020B0604030504040204" pitchFamily="34" charset="0"/>
            </a:endParaRPr>
          </a:p>
        </p:txBody>
      </p:sp>
      <p:sp>
        <p:nvSpPr>
          <p:cNvPr id="3" name="Subtitle 2"/>
          <p:cNvSpPr>
            <a:spLocks noGrp="1"/>
          </p:cNvSpPr>
          <p:nvPr>
            <p:ph type="subTitle" idx="1"/>
          </p:nvPr>
        </p:nvSpPr>
        <p:spPr>
          <a:xfrm>
            <a:off x="1685925" y="3677478"/>
            <a:ext cx="5772150" cy="914399"/>
          </a:xfrm>
        </p:spPr>
        <p:txBody>
          <a:bodyPr>
            <a:noAutofit/>
          </a:bodyPr>
          <a:lstStyle/>
          <a:p>
            <a:pPr algn="ctr"/>
            <a:r>
              <a:rPr lang="en-US" sz="2400" dirty="0"/>
              <a:t>Karen Chapple</a:t>
            </a:r>
          </a:p>
          <a:p>
            <a:pPr algn="ctr"/>
            <a:r>
              <a:rPr lang="en-US" sz="2400" dirty="0"/>
              <a:t>Professor of City &amp; Regional Planning</a:t>
            </a:r>
          </a:p>
          <a:p>
            <a:pPr algn="ctr"/>
            <a:r>
              <a:rPr lang="en-US" sz="2400" dirty="0"/>
              <a:t>University of California, Berkeley</a:t>
            </a:r>
          </a:p>
        </p:txBody>
      </p:sp>
    </p:spTree>
    <p:extLst>
      <p:ext uri="{BB962C8B-B14F-4D97-AF65-F5344CB8AC3E}">
        <p14:creationId xmlns:p14="http://schemas.microsoft.com/office/powerpoint/2010/main" val="1608444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9634" y="827432"/>
            <a:ext cx="4144922" cy="1933162"/>
          </a:xfrm>
        </p:spPr>
        <p:txBody>
          <a:bodyPr>
            <a:noAutofit/>
          </a:bodyPr>
          <a:lstStyle/>
          <a:p>
            <a:r>
              <a:rPr lang="en-US" sz="3000" b="1" dirty="0">
                <a:latin typeface="Corbel" panose="020B0503020204020204" pitchFamily="34" charset="0"/>
              </a:rPr>
              <a:t>Displacement Indicator #2:</a:t>
            </a:r>
            <a:br>
              <a:rPr lang="en-US" sz="3000" b="1" dirty="0">
                <a:latin typeface="Corbel" panose="020B0503020204020204" pitchFamily="34" charset="0"/>
              </a:rPr>
            </a:br>
            <a:r>
              <a:rPr lang="en-US" sz="3000" b="1" dirty="0">
                <a:latin typeface="Corbel" panose="020B0503020204020204" pitchFamily="34" charset="0"/>
              </a:rPr>
              <a:t>Loss of Naturally Occurring Affordable </a:t>
            </a:r>
            <a:r>
              <a:rPr lang="en-US" sz="3000" b="1" dirty="0" smtClean="0">
                <a:latin typeface="Corbel" panose="020B0503020204020204" pitchFamily="34" charset="0"/>
              </a:rPr>
              <a:t>Housing</a:t>
            </a:r>
            <a:endParaRPr lang="en-US" sz="3000" b="1" dirty="0">
              <a:latin typeface="Corbel" panose="020B0503020204020204" pitchFamily="34" charset="0"/>
            </a:endParaRPr>
          </a:p>
        </p:txBody>
      </p:sp>
      <p:pic>
        <p:nvPicPr>
          <p:cNvPr id="8"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085287" y="0"/>
            <a:ext cx="5058714" cy="6546574"/>
          </a:xfrm>
        </p:spPr>
      </p:pic>
      <p:sp>
        <p:nvSpPr>
          <p:cNvPr id="6" name="Content Placeholder 5"/>
          <p:cNvSpPr>
            <a:spLocks noGrp="1"/>
          </p:cNvSpPr>
          <p:nvPr>
            <p:ph sz="half" idx="10"/>
          </p:nvPr>
        </p:nvSpPr>
        <p:spPr>
          <a:xfrm>
            <a:off x="0" y="3503437"/>
            <a:ext cx="4035287" cy="1933162"/>
          </a:xfrm>
        </p:spPr>
        <p:txBody>
          <a:bodyPr>
            <a:noAutofit/>
          </a:bodyPr>
          <a:lstStyle/>
          <a:p>
            <a:pPr marL="0" indent="0">
              <a:buNone/>
            </a:pPr>
            <a:r>
              <a:rPr lang="en-US" sz="2100" dirty="0" smtClean="0">
                <a:solidFill>
                  <a:schemeClr val="accent1">
                    <a:lumMod val="75000"/>
                  </a:schemeClr>
                </a:solidFill>
              </a:rPr>
              <a:t>Loss of </a:t>
            </a:r>
            <a:r>
              <a:rPr lang="en-US" sz="2100" dirty="0">
                <a:solidFill>
                  <a:schemeClr val="accent1">
                    <a:lumMod val="75000"/>
                  </a:schemeClr>
                </a:solidFill>
              </a:rPr>
              <a:t>housing </a:t>
            </a:r>
            <a:r>
              <a:rPr lang="en-US" sz="2100" dirty="0" smtClean="0">
                <a:solidFill>
                  <a:schemeClr val="accent1">
                    <a:lumMod val="75000"/>
                  </a:schemeClr>
                </a:solidFill>
              </a:rPr>
              <a:t>affordable </a:t>
            </a:r>
            <a:r>
              <a:rPr lang="en-US" sz="2100" dirty="0">
                <a:solidFill>
                  <a:schemeClr val="accent1">
                    <a:lumMod val="75000"/>
                  </a:schemeClr>
                </a:solidFill>
              </a:rPr>
              <a:t>at 30% of income or </a:t>
            </a:r>
            <a:r>
              <a:rPr lang="en-US" sz="2100" dirty="0" smtClean="0">
                <a:solidFill>
                  <a:schemeClr val="accent1">
                    <a:lumMod val="75000"/>
                  </a:schemeClr>
                </a:solidFill>
              </a:rPr>
              <a:t>less</a:t>
            </a:r>
          </a:p>
          <a:p>
            <a:pPr marL="0" indent="0">
              <a:buNone/>
            </a:pPr>
            <a:r>
              <a:rPr lang="en-US" sz="2100" dirty="0">
                <a:solidFill>
                  <a:schemeClr val="accent1">
                    <a:lumMod val="75000"/>
                  </a:schemeClr>
                </a:solidFill>
              </a:rPr>
              <a:t> </a:t>
            </a:r>
            <a:r>
              <a:rPr lang="en-US" sz="2100" i="1" dirty="0" smtClean="0">
                <a:solidFill>
                  <a:schemeClr val="accent1">
                    <a:lumMod val="75000"/>
                  </a:schemeClr>
                </a:solidFill>
              </a:rPr>
              <a:t>-- use rent burden by income data from ACS for </a:t>
            </a:r>
            <a:r>
              <a:rPr lang="en-US" sz="2100" i="1" dirty="0" smtClean="0">
                <a:solidFill>
                  <a:schemeClr val="accent1">
                    <a:lumMod val="75000"/>
                  </a:schemeClr>
                </a:solidFill>
              </a:rPr>
              <a:t>this, and calculate change in low-income rent-burdened households over time.</a:t>
            </a:r>
            <a:endParaRPr lang="en-US" sz="2100" i="1" dirty="0">
              <a:solidFill>
                <a:schemeClr val="accent1">
                  <a:lumMod val="75000"/>
                </a:schemeClr>
              </a:solidFill>
            </a:endParaRPr>
          </a:p>
        </p:txBody>
      </p:sp>
    </p:spTree>
    <p:extLst>
      <p:ext uri="{BB962C8B-B14F-4D97-AF65-F5344CB8AC3E}">
        <p14:creationId xmlns:p14="http://schemas.microsoft.com/office/powerpoint/2010/main" val="19508895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4226" y="862287"/>
            <a:ext cx="6719348" cy="5192223"/>
          </a:xfrm>
          <a:prstGeom prst="rect">
            <a:avLst/>
          </a:prstGeom>
        </p:spPr>
      </p:pic>
      <p:sp>
        <p:nvSpPr>
          <p:cNvPr id="8" name="Title 7"/>
          <p:cNvSpPr>
            <a:spLocks noGrp="1"/>
          </p:cNvSpPr>
          <p:nvPr>
            <p:ph type="title"/>
          </p:nvPr>
        </p:nvSpPr>
        <p:spPr>
          <a:xfrm>
            <a:off x="0" y="1779466"/>
            <a:ext cx="2494226" cy="3081131"/>
          </a:xfrm>
        </p:spPr>
        <p:txBody>
          <a:bodyPr>
            <a:noAutofit/>
          </a:bodyPr>
          <a:lstStyle/>
          <a:p>
            <a:r>
              <a:rPr lang="en-US" sz="3000" b="1" dirty="0">
                <a:latin typeface="Corbel" panose="020B0503020204020204" pitchFamily="34" charset="0"/>
              </a:rPr>
              <a:t>Displacement Indicator #3: Exclusionary displacement of low-income </a:t>
            </a:r>
            <a:r>
              <a:rPr lang="en-US" sz="3000" b="1" dirty="0" smtClean="0">
                <a:latin typeface="Corbel" panose="020B0503020204020204" pitchFamily="34" charset="0"/>
              </a:rPr>
              <a:t>households</a:t>
            </a:r>
            <a:br>
              <a:rPr lang="en-US" sz="3000" b="1" dirty="0" smtClean="0">
                <a:latin typeface="Corbel" panose="020B0503020204020204" pitchFamily="34" charset="0"/>
              </a:rPr>
            </a:br>
            <a:r>
              <a:rPr lang="en-US" sz="3000" b="1" dirty="0">
                <a:latin typeface="Corbel" panose="020B0503020204020204" pitchFamily="34" charset="0"/>
              </a:rPr>
              <a:t/>
            </a:r>
            <a:br>
              <a:rPr lang="en-US" sz="3000" b="1" dirty="0">
                <a:latin typeface="Corbel" panose="020B0503020204020204" pitchFamily="34" charset="0"/>
              </a:rPr>
            </a:br>
            <a:r>
              <a:rPr lang="en-US" sz="3000" dirty="0" smtClean="0">
                <a:latin typeface="Corbel" panose="020B0503020204020204" pitchFamily="34" charset="0"/>
              </a:rPr>
              <a:t>(</a:t>
            </a:r>
            <a:r>
              <a:rPr lang="en-US" sz="3000" i="1" dirty="0" smtClean="0">
                <a:latin typeface="Corbel" panose="020B0503020204020204" pitchFamily="34" charset="0"/>
              </a:rPr>
              <a:t>Look for ACS data on Year householder moved in by income or race/ethnicity</a:t>
            </a:r>
            <a:r>
              <a:rPr lang="en-US" sz="3000" dirty="0" smtClean="0">
                <a:latin typeface="Corbel" panose="020B0503020204020204" pitchFamily="34" charset="0"/>
              </a:rPr>
              <a:t>)</a:t>
            </a:r>
            <a:endParaRPr lang="en-US" sz="3000" dirty="0">
              <a:latin typeface="Corbel" panose="020B0503020204020204" pitchFamily="34" charset="0"/>
            </a:endParaRPr>
          </a:p>
        </p:txBody>
      </p:sp>
    </p:spTree>
    <p:extLst>
      <p:ext uri="{BB962C8B-B14F-4D97-AF65-F5344CB8AC3E}">
        <p14:creationId xmlns:p14="http://schemas.microsoft.com/office/powerpoint/2010/main" val="32709364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rcRect l="1660" t="2884" r="5849" b="11432"/>
          <a:stretch>
            <a:fillRect/>
          </a:stretch>
        </p:blipFill>
        <p:spPr bwMode="auto">
          <a:xfrm>
            <a:off x="3697358" y="9668"/>
            <a:ext cx="5377068" cy="6848332"/>
          </a:xfrm>
          <a:prstGeom prst="rect">
            <a:avLst/>
          </a:prstGeom>
          <a:noFill/>
          <a:ln>
            <a:noFill/>
          </a:ln>
        </p:spPr>
      </p:pic>
      <p:sp>
        <p:nvSpPr>
          <p:cNvPr id="4" name="Title 3"/>
          <p:cNvSpPr>
            <a:spLocks noGrp="1"/>
          </p:cNvSpPr>
          <p:nvPr>
            <p:ph type="title"/>
          </p:nvPr>
        </p:nvSpPr>
        <p:spPr>
          <a:xfrm>
            <a:off x="357809" y="353961"/>
            <a:ext cx="3019572" cy="6636774"/>
          </a:xfrm>
        </p:spPr>
        <p:txBody>
          <a:bodyPr>
            <a:noAutofit/>
          </a:bodyPr>
          <a:lstStyle/>
          <a:p>
            <a:pPr algn="ctr"/>
            <a:r>
              <a:rPr lang="en-US" sz="2400" b="1" dirty="0" smtClean="0">
                <a:latin typeface="Corbel" panose="020B0503020204020204" pitchFamily="34" charset="0"/>
              </a:rPr>
              <a:t>Gentrification </a:t>
            </a:r>
            <a:r>
              <a:rPr lang="en-US" sz="2400" b="1" dirty="0" smtClean="0">
                <a:latin typeface="Corbel" panose="020B0503020204020204" pitchFamily="34" charset="0"/>
              </a:rPr>
              <a:t>Indicator</a:t>
            </a:r>
            <a:br>
              <a:rPr lang="en-US" sz="2400" b="1" dirty="0" smtClean="0">
                <a:latin typeface="Corbel" panose="020B0503020204020204" pitchFamily="34" charset="0"/>
              </a:rPr>
            </a:br>
            <a:r>
              <a:rPr lang="en-US" sz="2400" b="1" dirty="0">
                <a:latin typeface="Corbel" panose="020B0503020204020204" pitchFamily="34" charset="0"/>
              </a:rPr>
              <a:t/>
            </a:r>
            <a:br>
              <a:rPr lang="en-US" sz="2400" b="1" dirty="0">
                <a:latin typeface="Corbel" panose="020B0503020204020204" pitchFamily="34" charset="0"/>
              </a:rPr>
            </a:br>
            <a:r>
              <a:rPr lang="en-US" sz="2400" b="1" dirty="0" smtClean="0">
                <a:latin typeface="Corbel" panose="020B0503020204020204" pitchFamily="34" charset="0"/>
              </a:rPr>
              <a:t>Gentrification definition:</a:t>
            </a:r>
            <a:br>
              <a:rPr lang="en-US" sz="2400" b="1" dirty="0" smtClean="0">
                <a:latin typeface="Corbel" panose="020B0503020204020204" pitchFamily="34" charset="0"/>
              </a:rPr>
            </a:br>
            <a:r>
              <a:rPr lang="en-US" sz="2400" i="1" dirty="0" smtClean="0">
                <a:latin typeface="Corbel" panose="020B0503020204020204" pitchFamily="34" charset="0"/>
              </a:rPr>
              <a:t>For vulnerable neighborhoods: </a:t>
            </a:r>
            <a:r>
              <a:rPr lang="en-US" sz="2400" dirty="0" smtClean="0">
                <a:latin typeface="Corbel" panose="020B0503020204020204" pitchFamily="34" charset="0"/>
              </a:rPr>
              <a:t>Change </a:t>
            </a:r>
            <a:r>
              <a:rPr lang="en-US" sz="2400" dirty="0" smtClean="0">
                <a:latin typeface="Corbel" panose="020B0503020204020204" pitchFamily="34" charset="0"/>
              </a:rPr>
              <a:t>in household median income &gt; regional median + Change in % of college-educated &gt; regional median + Change in housing prices or rent &gt; regional median</a:t>
            </a:r>
            <a:endParaRPr lang="en-US" sz="2400" dirty="0">
              <a:latin typeface="Corbel" panose="020B0503020204020204" pitchFamily="34" charset="0"/>
            </a:endParaRPr>
          </a:p>
        </p:txBody>
      </p:sp>
    </p:spTree>
    <p:extLst>
      <p:ext uri="{BB962C8B-B14F-4D97-AF65-F5344CB8AC3E}">
        <p14:creationId xmlns:p14="http://schemas.microsoft.com/office/powerpoint/2010/main" val="911669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742" y="2107300"/>
            <a:ext cx="9144000" cy="3195574"/>
          </a:xfrm>
          <a:prstGeom prst="rect">
            <a:avLst/>
          </a:prstGeom>
        </p:spPr>
      </p:pic>
      <p:sp>
        <p:nvSpPr>
          <p:cNvPr id="4" name="TextBox 3"/>
          <p:cNvSpPr txBox="1"/>
          <p:nvPr/>
        </p:nvSpPr>
        <p:spPr>
          <a:xfrm>
            <a:off x="4852743" y="5395194"/>
            <a:ext cx="5126694" cy="492443"/>
          </a:xfrm>
          <a:prstGeom prst="rect">
            <a:avLst/>
          </a:prstGeom>
          <a:noFill/>
        </p:spPr>
        <p:txBody>
          <a:bodyPr wrap="square" lIns="91436" tIns="45718" rIns="91436" bIns="45718" rtlCol="0">
            <a:spAutoFit/>
          </a:bodyPr>
          <a:lstStyle/>
          <a:p>
            <a:pPr defTabSz="685783"/>
            <a:r>
              <a:rPr lang="en-US" sz="2600" b="1" u="sng" dirty="0">
                <a:solidFill>
                  <a:srgbClr val="C79A26"/>
                </a:solidFill>
                <a:latin typeface="Georgia" panose="02040502050405020303" pitchFamily="18" charset="0"/>
                <a:ea typeface="Helvetica" charset="0"/>
                <a:cs typeface="Helvetica" charset="0"/>
              </a:rPr>
              <a:t>urbandisplacement.org</a:t>
            </a:r>
            <a:endParaRPr lang="en-US" sz="2600" b="1" dirty="0">
              <a:solidFill>
                <a:srgbClr val="C79A26"/>
              </a:solidFill>
              <a:latin typeface="Georgia" panose="02040502050405020303" pitchFamily="18" charset="0"/>
              <a:ea typeface="Helvetica" charset="0"/>
              <a:cs typeface="Helvetica" charset="0"/>
            </a:endParaRPr>
          </a:p>
        </p:txBody>
      </p:sp>
      <p:sp>
        <p:nvSpPr>
          <p:cNvPr id="6" name="TextBox 5"/>
          <p:cNvSpPr txBox="1"/>
          <p:nvPr/>
        </p:nvSpPr>
        <p:spPr>
          <a:xfrm>
            <a:off x="4793012" y="199103"/>
            <a:ext cx="4247750" cy="1569656"/>
          </a:xfrm>
          <a:prstGeom prst="rect">
            <a:avLst/>
          </a:prstGeom>
          <a:noFill/>
          <a:ln w="28575" cmpd="sng">
            <a:solidFill>
              <a:schemeClr val="tx2"/>
            </a:solidFill>
          </a:ln>
        </p:spPr>
        <p:txBody>
          <a:bodyPr wrap="square" lIns="91436" tIns="45718" rIns="91436" bIns="45718" rtlCol="0">
            <a:spAutoFit/>
          </a:bodyPr>
          <a:lstStyle/>
          <a:p>
            <a:pPr marL="285736" indent="-285736" defTabSz="685783">
              <a:buFont typeface="Arial"/>
              <a:buChar char="•"/>
            </a:pPr>
            <a:r>
              <a:rPr lang="en-US" sz="1600" b="1" dirty="0">
                <a:solidFill>
                  <a:srgbClr val="7030A0"/>
                </a:solidFill>
                <a:latin typeface="Helvetica Neue"/>
                <a:ea typeface="Adobe Song Std L" pitchFamily="18" charset="-128"/>
                <a:cs typeface="Helvetica Neue"/>
              </a:rPr>
              <a:t>Purple</a:t>
            </a:r>
            <a:r>
              <a:rPr lang="en-US" sz="1600" dirty="0">
                <a:solidFill>
                  <a:srgbClr val="7030A0"/>
                </a:solidFill>
                <a:latin typeface="Helvetica Neue"/>
                <a:ea typeface="Adobe Song Std L" pitchFamily="18" charset="-128"/>
                <a:cs typeface="Helvetica Neue"/>
              </a:rPr>
              <a:t> = </a:t>
            </a:r>
            <a:r>
              <a:rPr lang="en-US" sz="1600" b="1" dirty="0" smtClean="0">
                <a:solidFill>
                  <a:srgbClr val="7030A0"/>
                </a:solidFill>
                <a:latin typeface="Helvetica Neue"/>
                <a:ea typeface="Adobe Song Std L" pitchFamily="18" charset="-128"/>
                <a:cs typeface="Helvetica Neue"/>
              </a:rPr>
              <a:t>Low-income</a:t>
            </a:r>
          </a:p>
          <a:p>
            <a:pPr marL="742936" lvl="1" indent="-285736" defTabSz="685783">
              <a:buFont typeface="Arial"/>
              <a:buChar char="•"/>
            </a:pPr>
            <a:r>
              <a:rPr lang="en-US" sz="1600" dirty="0" smtClean="0">
                <a:solidFill>
                  <a:srgbClr val="7030A0"/>
                </a:solidFill>
                <a:latin typeface="Helvetica Neue"/>
                <a:ea typeface="Adobe Song Std L" pitchFamily="18" charset="-128"/>
                <a:cs typeface="Helvetica Neue"/>
              </a:rPr>
              <a:t>Regressions to determine whether tracts are at risk</a:t>
            </a:r>
            <a:endParaRPr lang="en-US" sz="1600" dirty="0">
              <a:solidFill>
                <a:srgbClr val="7030A0"/>
              </a:solidFill>
              <a:latin typeface="Helvetica Neue"/>
              <a:ea typeface="Adobe Song Std L" pitchFamily="18" charset="-128"/>
              <a:cs typeface="Helvetica Neue"/>
            </a:endParaRPr>
          </a:p>
          <a:p>
            <a:pPr marL="285736" indent="-285736" defTabSz="685783">
              <a:buFont typeface="Arial"/>
              <a:buChar char="•"/>
            </a:pPr>
            <a:r>
              <a:rPr lang="en-US" sz="1600" b="1" dirty="0">
                <a:solidFill>
                  <a:schemeClr val="accent6">
                    <a:lumMod val="75000"/>
                  </a:schemeClr>
                </a:solidFill>
                <a:latin typeface="Helvetica Neue"/>
                <a:ea typeface="Adobe Song Std L" pitchFamily="18" charset="-128"/>
                <a:cs typeface="Helvetica Neue"/>
              </a:rPr>
              <a:t>Orange</a:t>
            </a:r>
            <a:r>
              <a:rPr lang="en-US" sz="1600" dirty="0">
                <a:solidFill>
                  <a:schemeClr val="accent6">
                    <a:lumMod val="75000"/>
                  </a:schemeClr>
                </a:solidFill>
                <a:latin typeface="Helvetica Neue"/>
                <a:ea typeface="Adobe Song Std L" pitchFamily="18" charset="-128"/>
                <a:cs typeface="Helvetica Neue"/>
              </a:rPr>
              <a:t> = </a:t>
            </a:r>
            <a:r>
              <a:rPr lang="en-US" sz="1600" b="1" dirty="0" smtClean="0">
                <a:solidFill>
                  <a:schemeClr val="accent6">
                    <a:lumMod val="75000"/>
                  </a:schemeClr>
                </a:solidFill>
                <a:latin typeface="Helvetica Neue"/>
                <a:ea typeface="Adobe Song Std L" pitchFamily="18" charset="-128"/>
                <a:cs typeface="Helvetica Neue"/>
              </a:rPr>
              <a:t>Moderate/High-income</a:t>
            </a:r>
          </a:p>
          <a:p>
            <a:pPr marL="742936" lvl="1" indent="-285736" defTabSz="685783">
              <a:buFont typeface="Arial"/>
              <a:buChar char="•"/>
            </a:pPr>
            <a:r>
              <a:rPr lang="en-US" sz="1600" dirty="0" smtClean="0">
                <a:solidFill>
                  <a:schemeClr val="accent6">
                    <a:lumMod val="75000"/>
                  </a:schemeClr>
                </a:solidFill>
                <a:latin typeface="Helvetica Neue"/>
                <a:ea typeface="Adobe Song Std L" pitchFamily="18" charset="-128"/>
                <a:cs typeface="Helvetica Neue"/>
              </a:rPr>
              <a:t>Exclusive areas losing low-income households</a:t>
            </a:r>
            <a:endParaRPr lang="en-US" sz="1600" dirty="0">
              <a:solidFill>
                <a:schemeClr val="accent6">
                  <a:lumMod val="75000"/>
                </a:schemeClr>
              </a:solidFill>
              <a:latin typeface="Helvetica Neue"/>
              <a:ea typeface="Adobe Song Std L" pitchFamily="18" charset="-128"/>
              <a:cs typeface="Helvetica Neue"/>
            </a:endParaRPr>
          </a:p>
        </p:txBody>
      </p:sp>
      <p:sp>
        <p:nvSpPr>
          <p:cNvPr id="7" name="TextBox 6"/>
          <p:cNvSpPr txBox="1"/>
          <p:nvPr/>
        </p:nvSpPr>
        <p:spPr>
          <a:xfrm>
            <a:off x="0" y="846275"/>
            <a:ext cx="5126694" cy="892552"/>
          </a:xfrm>
          <a:prstGeom prst="rect">
            <a:avLst/>
          </a:prstGeom>
          <a:noFill/>
        </p:spPr>
        <p:txBody>
          <a:bodyPr wrap="square" lIns="91436" tIns="45718" rIns="91436" bIns="45718" rtlCol="0">
            <a:spAutoFit/>
          </a:bodyPr>
          <a:lstStyle/>
          <a:p>
            <a:pPr defTabSz="685783"/>
            <a:r>
              <a:rPr lang="en-US" sz="2600" b="1" dirty="0">
                <a:solidFill>
                  <a:srgbClr val="C79A26"/>
                </a:solidFill>
                <a:latin typeface="Georgia" panose="02040502050405020303" pitchFamily="18" charset="0"/>
                <a:ea typeface="Helvetica" charset="0"/>
                <a:cs typeface="Helvetica" charset="0"/>
              </a:rPr>
              <a:t>Gentrification typology</a:t>
            </a:r>
          </a:p>
          <a:p>
            <a:pPr defTabSz="685783"/>
            <a:r>
              <a:rPr lang="en-US" sz="2600" b="1" dirty="0">
                <a:solidFill>
                  <a:srgbClr val="C79A26"/>
                </a:solidFill>
                <a:latin typeface="Georgia" panose="02040502050405020303" pitchFamily="18" charset="0"/>
                <a:ea typeface="Helvetica" charset="0"/>
                <a:cs typeface="Helvetica" charset="0"/>
              </a:rPr>
              <a:t>maps (1990 – 2015)</a:t>
            </a:r>
          </a:p>
        </p:txBody>
      </p:sp>
    </p:spTree>
    <p:extLst>
      <p:ext uri="{BB962C8B-B14F-4D97-AF65-F5344CB8AC3E}">
        <p14:creationId xmlns:p14="http://schemas.microsoft.com/office/powerpoint/2010/main" val="3429654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98568" cy="680101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50" y="3612583"/>
            <a:ext cx="2095500" cy="2709863"/>
          </a:xfrm>
          <a:prstGeom prst="rect">
            <a:avLst/>
          </a:prstGeom>
        </p:spPr>
      </p:pic>
      <p:cxnSp>
        <p:nvCxnSpPr>
          <p:cNvPr id="6" name="Straight Arrow Connector 5"/>
          <p:cNvCxnSpPr/>
          <p:nvPr/>
        </p:nvCxnSpPr>
        <p:spPr>
          <a:xfrm>
            <a:off x="1799771" y="4296229"/>
            <a:ext cx="3976915" cy="2757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350" y="200208"/>
            <a:ext cx="2642107" cy="3200299"/>
          </a:xfrm>
          <a:prstGeom prst="rect">
            <a:avLst/>
          </a:prstGeom>
        </p:spPr>
      </p:pic>
    </p:spTree>
    <p:extLst>
      <p:ext uri="{BB962C8B-B14F-4D97-AF65-F5344CB8AC3E}">
        <p14:creationId xmlns:p14="http://schemas.microsoft.com/office/powerpoint/2010/main" val="2558906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952" y="1302543"/>
            <a:ext cx="7036083" cy="5555457"/>
          </a:xfrm>
          <a:prstGeom prst="rect">
            <a:avLst/>
          </a:prstGeom>
        </p:spPr>
      </p:pic>
      <p:sp>
        <p:nvSpPr>
          <p:cNvPr id="3" name="Title 2"/>
          <p:cNvSpPr>
            <a:spLocks noGrp="1"/>
          </p:cNvSpPr>
          <p:nvPr>
            <p:ph type="title"/>
          </p:nvPr>
        </p:nvSpPr>
        <p:spPr>
          <a:xfrm>
            <a:off x="516194" y="159543"/>
            <a:ext cx="8229600" cy="1143000"/>
          </a:xfrm>
        </p:spPr>
        <p:txBody>
          <a:bodyPr/>
          <a:lstStyle/>
          <a:p>
            <a:pPr algn="ctr"/>
            <a:r>
              <a:rPr lang="en-US" dirty="0" smtClean="0"/>
              <a:t>NY with Opportunity Zones</a:t>
            </a:r>
            <a:endParaRPr lang="en-US" dirty="0"/>
          </a:p>
        </p:txBody>
      </p:sp>
    </p:spTree>
    <p:extLst>
      <p:ext uri="{BB962C8B-B14F-4D97-AF65-F5344CB8AC3E}">
        <p14:creationId xmlns:p14="http://schemas.microsoft.com/office/powerpoint/2010/main" val="3925224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94071" y="83504"/>
            <a:ext cx="8229600" cy="1143000"/>
          </a:xfrm>
        </p:spPr>
        <p:txBody>
          <a:bodyPr>
            <a:normAutofit fontScale="90000"/>
          </a:bodyPr>
          <a:lstStyle/>
          <a:p>
            <a:r>
              <a:rPr lang="en-US" dirty="0" smtClean="0"/>
              <a:t>Understanding neighborhood change: The first early-warning systems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43" y="1797851"/>
            <a:ext cx="9020877" cy="5060149"/>
          </a:xfrm>
          <a:prstGeom prst="rect">
            <a:avLst/>
          </a:prstGeom>
        </p:spPr>
      </p:pic>
    </p:spTree>
    <p:extLst>
      <p:ext uri="{BB962C8B-B14F-4D97-AF65-F5344CB8AC3E}">
        <p14:creationId xmlns:p14="http://schemas.microsoft.com/office/powerpoint/2010/main" val="24549078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Screen Shot 2016-04-19 at 3.09.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353" y="1100599"/>
            <a:ext cx="7419647" cy="5143500"/>
          </a:xfrm>
          <a:prstGeom prst="rect">
            <a:avLst/>
          </a:prstGeom>
        </p:spPr>
      </p:pic>
      <p:sp>
        <p:nvSpPr>
          <p:cNvPr id="2" name="Rectangle 1"/>
          <p:cNvSpPr/>
          <p:nvPr/>
        </p:nvSpPr>
        <p:spPr>
          <a:xfrm>
            <a:off x="95866" y="6187053"/>
            <a:ext cx="6567236" cy="507831"/>
          </a:xfrm>
          <a:prstGeom prst="rect">
            <a:avLst/>
          </a:prstGeom>
        </p:spPr>
        <p:txBody>
          <a:bodyPr wrap="square">
            <a:spAutoFit/>
          </a:bodyPr>
          <a:lstStyle/>
          <a:p>
            <a:r>
              <a:rPr lang="en-US" sz="1350" dirty="0"/>
              <a:t>Portland (Portland State)</a:t>
            </a:r>
          </a:p>
          <a:p>
            <a:r>
              <a:rPr lang="en-US" sz="1350" dirty="0"/>
              <a:t>http://projects.oregonlive.com/maps/gentrification/</a:t>
            </a:r>
          </a:p>
        </p:txBody>
      </p:sp>
      <p:sp>
        <p:nvSpPr>
          <p:cNvPr id="4" name="Title 3"/>
          <p:cNvSpPr>
            <a:spLocks noGrp="1"/>
          </p:cNvSpPr>
          <p:nvPr>
            <p:ph type="title"/>
          </p:nvPr>
        </p:nvSpPr>
        <p:spPr>
          <a:xfrm>
            <a:off x="471947" y="78314"/>
            <a:ext cx="8472949" cy="1219544"/>
          </a:xfrm>
        </p:spPr>
        <p:txBody>
          <a:bodyPr>
            <a:normAutofit fontScale="90000"/>
          </a:bodyPr>
          <a:lstStyle/>
          <a:p>
            <a:r>
              <a:rPr lang="en-US" dirty="0" smtClean="0"/>
              <a:t>Fast forward to the 2000s – Gentrification!</a:t>
            </a:r>
            <a:endParaRPr lang="en-US" dirty="0"/>
          </a:p>
        </p:txBody>
      </p:sp>
    </p:spTree>
    <p:extLst>
      <p:ext uri="{BB962C8B-B14F-4D97-AF65-F5344CB8AC3E}">
        <p14:creationId xmlns:p14="http://schemas.microsoft.com/office/powerpoint/2010/main" val="2356379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Displacement Action Project Map</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94" y="2068157"/>
            <a:ext cx="9144000" cy="3636085"/>
          </a:xfrm>
          <a:prstGeom prst="rect">
            <a:avLst/>
          </a:prstGeom>
        </p:spPr>
      </p:pic>
    </p:spTree>
    <p:extLst>
      <p:ext uri="{BB962C8B-B14F-4D97-AF65-F5344CB8AC3E}">
        <p14:creationId xmlns:p14="http://schemas.microsoft.com/office/powerpoint/2010/main" val="4001671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Screen Shot 2016-04-19 at 2.57.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109" y="945479"/>
            <a:ext cx="7178684" cy="5278445"/>
          </a:xfrm>
          <a:prstGeom prst="rect">
            <a:avLst/>
          </a:prstGeom>
        </p:spPr>
      </p:pic>
      <p:sp>
        <p:nvSpPr>
          <p:cNvPr id="2" name="Rectangle 1"/>
          <p:cNvSpPr/>
          <p:nvPr/>
        </p:nvSpPr>
        <p:spPr>
          <a:xfrm>
            <a:off x="435078" y="6350169"/>
            <a:ext cx="6617369" cy="507831"/>
          </a:xfrm>
          <a:prstGeom prst="rect">
            <a:avLst/>
          </a:prstGeom>
        </p:spPr>
        <p:txBody>
          <a:bodyPr wrap="square">
            <a:spAutoFit/>
          </a:bodyPr>
          <a:lstStyle/>
          <a:p>
            <a:r>
              <a:rPr lang="en-US" sz="1350" dirty="0"/>
              <a:t>Invest in the Future of Baltimore</a:t>
            </a:r>
          </a:p>
          <a:p>
            <a:r>
              <a:rPr lang="en-US" sz="1350" dirty="0"/>
              <a:t>http://</a:t>
            </a:r>
            <a:r>
              <a:rPr lang="en-US" sz="1350" dirty="0" err="1"/>
              <a:t>files.zillowstatic.com</a:t>
            </a:r>
            <a:r>
              <a:rPr lang="en-US" sz="1350" dirty="0"/>
              <a:t>/research/public/</a:t>
            </a:r>
            <a:r>
              <a:rPr lang="en-US" sz="1350" dirty="0" err="1"/>
              <a:t>Whitehouse_Hackathon</a:t>
            </a:r>
            <a:r>
              <a:rPr lang="en-US" sz="1350" dirty="0"/>
              <a:t>/</a:t>
            </a:r>
            <a:r>
              <a:rPr lang="en-US" sz="1350" dirty="0" err="1"/>
              <a:t>index.html</a:t>
            </a:r>
            <a:endParaRPr lang="en-US" sz="1350" dirty="0"/>
          </a:p>
        </p:txBody>
      </p:sp>
      <p:sp>
        <p:nvSpPr>
          <p:cNvPr id="4" name="Title 3"/>
          <p:cNvSpPr>
            <a:spLocks noGrp="1"/>
          </p:cNvSpPr>
          <p:nvPr>
            <p:ph type="title"/>
          </p:nvPr>
        </p:nvSpPr>
        <p:spPr>
          <a:xfrm>
            <a:off x="361336" y="0"/>
            <a:ext cx="8229600" cy="1143000"/>
          </a:xfrm>
        </p:spPr>
        <p:txBody>
          <a:bodyPr/>
          <a:lstStyle/>
          <a:p>
            <a:r>
              <a:rPr lang="en-US" dirty="0" smtClean="0"/>
              <a:t>Real estate development potential!</a:t>
            </a:r>
            <a:endParaRPr lang="en-US" dirty="0"/>
          </a:p>
        </p:txBody>
      </p:sp>
    </p:spTree>
    <p:extLst>
      <p:ext uri="{BB962C8B-B14F-4D97-AF65-F5344CB8AC3E}">
        <p14:creationId xmlns:p14="http://schemas.microsoft.com/office/powerpoint/2010/main" val="1432633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42" y="77536"/>
            <a:ext cx="7766050" cy="1150353"/>
          </a:xfrm>
        </p:spPr>
        <p:txBody>
          <a:bodyPr/>
          <a:lstStyle/>
          <a:p>
            <a:r>
              <a:rPr lang="en-US" b="1" dirty="0" smtClean="0"/>
              <a:t>A Question…</a:t>
            </a:r>
            <a:endParaRPr lang="en-US" b="1" dirty="0"/>
          </a:p>
        </p:txBody>
      </p:sp>
      <p:sp>
        <p:nvSpPr>
          <p:cNvPr id="3" name="Content Placeholder 2"/>
          <p:cNvSpPr>
            <a:spLocks noGrp="1"/>
          </p:cNvSpPr>
          <p:nvPr>
            <p:ph idx="1"/>
          </p:nvPr>
        </p:nvSpPr>
        <p:spPr>
          <a:xfrm>
            <a:off x="482601" y="1415845"/>
            <a:ext cx="8145205" cy="3443749"/>
          </a:xfrm>
        </p:spPr>
        <p:txBody>
          <a:bodyPr>
            <a:noAutofit/>
          </a:bodyPr>
          <a:lstStyle/>
          <a:p>
            <a:pPr marL="0" indent="0">
              <a:buNone/>
            </a:pPr>
            <a:r>
              <a:rPr lang="en-US" sz="2000" b="1" dirty="0"/>
              <a:t>Carol </a:t>
            </a:r>
            <a:r>
              <a:rPr lang="en-US" sz="2000" b="1" dirty="0" smtClean="0"/>
              <a:t>Lee</a:t>
            </a:r>
          </a:p>
          <a:p>
            <a:pPr marL="0" indent="0">
              <a:buNone/>
            </a:pPr>
            <a:r>
              <a:rPr lang="en-US" sz="2000" dirty="0"/>
              <a:t/>
            </a:r>
            <a:br>
              <a:rPr lang="en-US" sz="2000" dirty="0"/>
            </a:br>
            <a:r>
              <a:rPr lang="en-US" sz="2000" i="1" dirty="0"/>
              <a:t>Chapple and </a:t>
            </a:r>
            <a:r>
              <a:rPr lang="en-US" sz="2000" i="1" dirty="0" err="1"/>
              <a:t>Zuk</a:t>
            </a:r>
            <a:r>
              <a:rPr lang="en-US" sz="2000" i="1" dirty="0"/>
              <a:t>, 2016. “Forewarned: The Use of Neighborhood Warning Systems for Gentrification and Displacement.”</a:t>
            </a:r>
            <a:r>
              <a:rPr lang="en-US" sz="2000" dirty="0"/>
              <a:t/>
            </a:r>
            <a:br>
              <a:rPr lang="en-US" sz="2000" dirty="0"/>
            </a:br>
            <a:endParaRPr lang="en-US" sz="2000" dirty="0" smtClean="0"/>
          </a:p>
          <a:p>
            <a:r>
              <a:rPr lang="en-US" sz="2000" dirty="0"/>
              <a:t>  There seems to be a fine line between gentrification and revitalization. If communities seek a “sweet spot” where they have just enough economic development to have resources, does that not also contribute to cyclical inequality? Are housing units built with Low-Income Housing Tax Credits guaranteed to go to residents from the neighborhood where the units are built?</a:t>
            </a:r>
            <a:endParaRPr lang="en-US" sz="2000" dirty="0"/>
          </a:p>
        </p:txBody>
      </p:sp>
    </p:spTree>
    <p:extLst>
      <p:ext uri="{BB962C8B-B14F-4D97-AF65-F5344CB8AC3E}">
        <p14:creationId xmlns:p14="http://schemas.microsoft.com/office/powerpoint/2010/main" val="1667990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81200" y="4194298"/>
            <a:ext cx="4090800" cy="415498"/>
          </a:xfrm>
          <a:prstGeom prst="rect">
            <a:avLst/>
          </a:prstGeom>
        </p:spPr>
        <p:txBody>
          <a:bodyPr wrap="none">
            <a:spAutoFit/>
          </a:bodyPr>
          <a:lstStyle/>
          <a:p>
            <a:pPr algn="ctr"/>
            <a:r>
              <a:rPr lang="en-US" sz="2100" dirty="0">
                <a:solidFill>
                  <a:srgbClr val="FFC000"/>
                </a:solidFill>
                <a:hlinkClick r:id="rId2"/>
              </a:rPr>
              <a:t>http://www.urbandisplacement.org</a:t>
            </a:r>
            <a:endParaRPr lang="en-US" sz="2100" dirty="0">
              <a:solidFill>
                <a:srgbClr val="FFC000"/>
              </a:solidFill>
            </a:endParaRPr>
          </a:p>
        </p:txBody>
      </p:sp>
      <p:pic>
        <p:nvPicPr>
          <p:cNvPr id="4" name="Picture 3">
            <a:extLst>
              <a:ext uri="{FF2B5EF4-FFF2-40B4-BE49-F238E27FC236}">
                <a16:creationId xmlns:a16="http://schemas.microsoft.com/office/drawing/2014/main" id="{D2BA66E5-E8A4-48D7-9D99-9772A654A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4190411"/>
          </a:xfrm>
          <a:prstGeom prst="rect">
            <a:avLst/>
          </a:prstGeom>
        </p:spPr>
      </p:pic>
      <p:pic>
        <p:nvPicPr>
          <p:cNvPr id="8" name="Picture 7">
            <a:extLst>
              <a:ext uri="{FF2B5EF4-FFF2-40B4-BE49-F238E27FC236}">
                <a16:creationId xmlns:a16="http://schemas.microsoft.com/office/drawing/2014/main" id="{70CCED6D-28C0-45E4-85FE-2D666A80AC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1488" y="4180886"/>
            <a:ext cx="2996324" cy="3095787"/>
          </a:xfrm>
          <a:prstGeom prst="rect">
            <a:avLst/>
          </a:prstGeom>
        </p:spPr>
      </p:pic>
      <p:pic>
        <p:nvPicPr>
          <p:cNvPr id="10" name="Picture 9">
            <a:extLst>
              <a:ext uri="{FF2B5EF4-FFF2-40B4-BE49-F238E27FC236}">
                <a16:creationId xmlns:a16="http://schemas.microsoft.com/office/drawing/2014/main" id="{3EA0623A-4412-4877-8C4A-105FCFB682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3525" y="4690554"/>
            <a:ext cx="2743200" cy="2076450"/>
          </a:xfrm>
          <a:prstGeom prst="rect">
            <a:avLst/>
          </a:prstGeom>
        </p:spPr>
      </p:pic>
      <p:sp>
        <p:nvSpPr>
          <p:cNvPr id="11" name="TextBox 10">
            <a:extLst>
              <a:ext uri="{FF2B5EF4-FFF2-40B4-BE49-F238E27FC236}">
                <a16:creationId xmlns:a16="http://schemas.microsoft.com/office/drawing/2014/main" id="{42B427A6-A71F-4C82-83FB-D08DF00D7D8A}"/>
              </a:ext>
            </a:extLst>
          </p:cNvPr>
          <p:cNvSpPr txBox="1"/>
          <p:nvPr/>
        </p:nvSpPr>
        <p:spPr>
          <a:xfrm>
            <a:off x="0" y="4781551"/>
            <a:ext cx="2666388" cy="1938992"/>
          </a:xfrm>
          <a:prstGeom prst="rect">
            <a:avLst/>
          </a:prstGeom>
          <a:noFill/>
        </p:spPr>
        <p:txBody>
          <a:bodyPr wrap="square" rtlCol="0">
            <a:spAutoFit/>
          </a:bodyPr>
          <a:lstStyle/>
          <a:p>
            <a:r>
              <a:rPr lang="en-US" sz="2400" b="1" dirty="0">
                <a:solidFill>
                  <a:schemeClr val="tx2">
                    <a:lumMod val="75000"/>
                  </a:schemeClr>
                </a:solidFill>
                <a:latin typeface="Corbel" panose="020B0503020204020204" pitchFamily="34" charset="0"/>
              </a:rPr>
              <a:t>Gentrification and displacement:</a:t>
            </a:r>
          </a:p>
          <a:p>
            <a:pPr marL="285750" indent="-285750">
              <a:buFont typeface="Arial" panose="020B0604020202020204" pitchFamily="34" charset="0"/>
              <a:buChar char="•"/>
            </a:pPr>
            <a:r>
              <a:rPr lang="en-US" sz="2400" dirty="0">
                <a:solidFill>
                  <a:srgbClr val="DEA900"/>
                </a:solidFill>
                <a:latin typeface="Corbel" panose="020B0503020204020204" pitchFamily="34" charset="0"/>
              </a:rPr>
              <a:t>Residential</a:t>
            </a:r>
          </a:p>
          <a:p>
            <a:pPr marL="285750" indent="-285750">
              <a:buFont typeface="Arial" panose="020B0604020202020204" pitchFamily="34" charset="0"/>
              <a:buChar char="•"/>
            </a:pPr>
            <a:r>
              <a:rPr lang="en-US" sz="2400" dirty="0">
                <a:solidFill>
                  <a:srgbClr val="DEA900"/>
                </a:solidFill>
                <a:latin typeface="Corbel" panose="020B0503020204020204" pitchFamily="34" charset="0"/>
              </a:rPr>
              <a:t>Commercial</a:t>
            </a:r>
          </a:p>
          <a:p>
            <a:pPr marL="285750" indent="-285750">
              <a:buFont typeface="Arial" panose="020B0604020202020204" pitchFamily="34" charset="0"/>
              <a:buChar char="•"/>
            </a:pPr>
            <a:r>
              <a:rPr lang="en-US" sz="2400" dirty="0">
                <a:solidFill>
                  <a:srgbClr val="DEA900"/>
                </a:solidFill>
                <a:latin typeface="Corbel" panose="020B0503020204020204" pitchFamily="34" charset="0"/>
              </a:rPr>
              <a:t>Industrial </a:t>
            </a:r>
          </a:p>
        </p:txBody>
      </p:sp>
    </p:spTree>
    <p:extLst>
      <p:ext uri="{BB962C8B-B14F-4D97-AF65-F5344CB8AC3E}">
        <p14:creationId xmlns:p14="http://schemas.microsoft.com/office/powerpoint/2010/main" val="4185466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197" y="-67689"/>
            <a:ext cx="10210800" cy="862765"/>
          </a:xfrm>
        </p:spPr>
        <p:txBody>
          <a:bodyPr>
            <a:normAutofit/>
          </a:bodyPr>
          <a:lstStyle/>
          <a:p>
            <a:r>
              <a:rPr lang="en-US" sz="2800" dirty="0">
                <a:solidFill>
                  <a:schemeClr val="tx2">
                    <a:lumMod val="50000"/>
                  </a:schemeClr>
                </a:solidFill>
                <a:latin typeface="Gill Sans"/>
                <a:cs typeface="Gill Sans"/>
              </a:rPr>
              <a:t>Regional sustainability planning, urban displacement?</a:t>
            </a:r>
            <a:endParaRPr lang="en-US" sz="2800" dirty="0">
              <a:solidFill>
                <a:schemeClr val="tx2">
                  <a:lumMod val="50000"/>
                </a:schemeClr>
              </a:solidFill>
              <a:latin typeface="Gill Sans"/>
            </a:endParaRPr>
          </a:p>
        </p:txBody>
      </p:sp>
      <p:sp>
        <p:nvSpPr>
          <p:cNvPr id="6" name="TextBox 5"/>
          <p:cNvSpPr txBox="1"/>
          <p:nvPr/>
        </p:nvSpPr>
        <p:spPr>
          <a:xfrm>
            <a:off x="2674390" y="3743046"/>
            <a:ext cx="357790" cy="507831"/>
          </a:xfrm>
          <a:prstGeom prst="rect">
            <a:avLst/>
          </a:prstGeom>
          <a:noFill/>
        </p:spPr>
        <p:txBody>
          <a:bodyPr wrap="none" rtlCol="0">
            <a:spAutoFit/>
          </a:bodyPr>
          <a:lstStyle/>
          <a:p>
            <a:r>
              <a:rPr lang="en-US" sz="2700" dirty="0"/>
              <a:t>+</a:t>
            </a:r>
            <a:endParaRPr lang="en-US" sz="1351" dirty="0"/>
          </a:p>
        </p:txBody>
      </p:sp>
      <p:sp>
        <p:nvSpPr>
          <p:cNvPr id="7" name="TextBox 6"/>
          <p:cNvSpPr txBox="1"/>
          <p:nvPr/>
        </p:nvSpPr>
        <p:spPr>
          <a:xfrm>
            <a:off x="4129049" y="3896934"/>
            <a:ext cx="439544" cy="707886"/>
          </a:xfrm>
          <a:prstGeom prst="rect">
            <a:avLst/>
          </a:prstGeom>
          <a:noFill/>
        </p:spPr>
        <p:txBody>
          <a:bodyPr wrap="none" rtlCol="0">
            <a:spAutoFit/>
          </a:bodyPr>
          <a:lstStyle/>
          <a:p>
            <a:r>
              <a:rPr lang="en-US" sz="4000" dirty="0"/>
              <a:t>=</a:t>
            </a:r>
          </a:p>
        </p:txBody>
      </p:sp>
      <p:pic>
        <p:nvPicPr>
          <p:cNvPr id="10" name="Picture 9" descr="Household Growth Areas 2010-2040.tiff"/>
          <p:cNvPicPr>
            <a:picLocks noChangeAspect="1"/>
          </p:cNvPicPr>
          <p:nvPr/>
        </p:nvPicPr>
        <p:blipFill>
          <a:blip r:embed="rId2"/>
          <a:stretch>
            <a:fillRect/>
          </a:stretch>
        </p:blipFill>
        <p:spPr>
          <a:xfrm>
            <a:off x="194197" y="733050"/>
            <a:ext cx="3717955" cy="489204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202" y="2743200"/>
            <a:ext cx="4453895" cy="2726875"/>
          </a:xfrm>
          <a:prstGeom prst="rect">
            <a:avLst/>
          </a:prstGeom>
        </p:spPr>
      </p:pic>
      <p:sp>
        <p:nvSpPr>
          <p:cNvPr id="5" name="TextBox 4"/>
          <p:cNvSpPr txBox="1"/>
          <p:nvPr/>
        </p:nvSpPr>
        <p:spPr>
          <a:xfrm>
            <a:off x="4568593" y="733050"/>
            <a:ext cx="4236998" cy="1938992"/>
          </a:xfrm>
          <a:prstGeom prst="rect">
            <a:avLst/>
          </a:prstGeom>
          <a:noFill/>
        </p:spPr>
        <p:txBody>
          <a:bodyPr wrap="square" rtlCol="0">
            <a:spAutoFit/>
          </a:bodyPr>
          <a:lstStyle/>
          <a:p>
            <a:r>
              <a:rPr lang="en-US" sz="2400" b="1" dirty="0">
                <a:solidFill>
                  <a:srgbClr val="002060"/>
                </a:solidFill>
              </a:rPr>
              <a:t>2040 Plan Bay Area</a:t>
            </a:r>
            <a:r>
              <a:rPr lang="en-US" sz="2400" dirty="0">
                <a:solidFill>
                  <a:srgbClr val="002060"/>
                </a:solidFill>
              </a:rPr>
              <a:t>: </a:t>
            </a:r>
          </a:p>
          <a:p>
            <a:pPr marL="285750" indent="-285750">
              <a:buFont typeface="Arial" panose="020B0604020202020204" pitchFamily="34" charset="0"/>
              <a:buChar char="•"/>
            </a:pPr>
            <a:r>
              <a:rPr lang="en-US" sz="2400" dirty="0">
                <a:solidFill>
                  <a:srgbClr val="DEA900"/>
                </a:solidFill>
              </a:rPr>
              <a:t>2 million new residents, 1 million new jobs</a:t>
            </a:r>
          </a:p>
          <a:p>
            <a:pPr marL="285750" indent="-285750">
              <a:buFont typeface="Arial" panose="020B0604020202020204" pitchFamily="34" charset="0"/>
              <a:buChar char="•"/>
            </a:pPr>
            <a:r>
              <a:rPr lang="en-US" sz="2400" dirty="0">
                <a:solidFill>
                  <a:srgbClr val="DEA900"/>
                </a:solidFill>
              </a:rPr>
              <a:t>80% of new growth in 5% of land area</a:t>
            </a:r>
          </a:p>
        </p:txBody>
      </p:sp>
    </p:spTree>
    <p:extLst>
      <p:ext uri="{BB962C8B-B14F-4D97-AF65-F5344CB8AC3E}">
        <p14:creationId xmlns:p14="http://schemas.microsoft.com/office/powerpoint/2010/main" val="160328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09" y="492480"/>
            <a:ext cx="3941789" cy="1382894"/>
          </a:xfrm>
        </p:spPr>
        <p:txBody>
          <a:bodyPr>
            <a:noAutofit/>
          </a:bodyPr>
          <a:lstStyle/>
          <a:p>
            <a:r>
              <a:rPr lang="en-US" sz="3300" b="1" dirty="0">
                <a:latin typeface="Corbel" panose="020B0503020204020204" pitchFamily="34" charset="0"/>
              </a:rPr>
              <a:t>Displacement Indicator #1:</a:t>
            </a:r>
            <a:br>
              <a:rPr lang="en-US" sz="3300" b="1" dirty="0">
                <a:latin typeface="Corbel" panose="020B0503020204020204" pitchFamily="34" charset="0"/>
              </a:rPr>
            </a:br>
            <a:r>
              <a:rPr lang="en-US" sz="3300" b="1" dirty="0">
                <a:latin typeface="Corbel" panose="020B0503020204020204" pitchFamily="34" charset="0"/>
              </a:rPr>
              <a:t>Change in Low Income Households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44637" y="0"/>
            <a:ext cx="5299363" cy="6858000"/>
          </a:xfrm>
        </p:spPr>
      </p:pic>
      <p:sp>
        <p:nvSpPr>
          <p:cNvPr id="5" name="Content Placeholder 5"/>
          <p:cNvSpPr txBox="1">
            <a:spLocks/>
          </p:cNvSpPr>
          <p:nvPr/>
        </p:nvSpPr>
        <p:spPr>
          <a:xfrm>
            <a:off x="273822" y="2606949"/>
            <a:ext cx="3380802" cy="3731328"/>
          </a:xfrm>
          <a:prstGeom prst="rect">
            <a:avLst/>
          </a:prstGeom>
        </p:spPr>
        <p:txBody>
          <a:bodyPr>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sz="2100" dirty="0"/>
          </a:p>
          <a:p>
            <a:pPr>
              <a:buFont typeface="Wingdings" panose="05000000000000000000" pitchFamily="2" charset="2"/>
              <a:buChar char="Ø"/>
            </a:pPr>
            <a:r>
              <a:rPr lang="en-US" sz="2100" dirty="0"/>
              <a:t> On average tracts </a:t>
            </a:r>
            <a:r>
              <a:rPr lang="en-US" sz="2100" b="1" dirty="0"/>
              <a:t>gained</a:t>
            </a:r>
            <a:r>
              <a:rPr lang="en-US" sz="2100" dirty="0"/>
              <a:t> 60 low income households.</a:t>
            </a:r>
          </a:p>
          <a:p>
            <a:pPr>
              <a:buFont typeface="Wingdings" panose="05000000000000000000" pitchFamily="2" charset="2"/>
              <a:buChar char="Ø"/>
            </a:pPr>
            <a:r>
              <a:rPr lang="en-US" sz="2100" b="1" dirty="0"/>
              <a:t>Loss</a:t>
            </a:r>
            <a:r>
              <a:rPr lang="en-US" sz="2100" dirty="0"/>
              <a:t> proxies for </a:t>
            </a:r>
            <a:r>
              <a:rPr lang="en-US" sz="2100" dirty="0" smtClean="0"/>
              <a:t>displacement</a:t>
            </a:r>
          </a:p>
          <a:p>
            <a:pPr>
              <a:buFont typeface="Wingdings" panose="05000000000000000000" pitchFamily="2" charset="2"/>
              <a:buChar char="Ø"/>
            </a:pPr>
            <a:r>
              <a:rPr lang="en-US" sz="2100" i="1" dirty="0" smtClean="0"/>
              <a:t> Use ACS household income data to construct this </a:t>
            </a:r>
            <a:r>
              <a:rPr lang="en-US" sz="2100" i="1" dirty="0" smtClean="0"/>
              <a:t>indicator. </a:t>
            </a:r>
            <a:r>
              <a:rPr lang="en-US" sz="2100" i="1" dirty="0" smtClean="0"/>
              <a:t>For low-income definition, use 80% of county median household income. Or, use households in poverty (or 200% of the poverty line).</a:t>
            </a:r>
            <a:endParaRPr lang="en-US" sz="2100" i="1" dirty="0"/>
          </a:p>
        </p:txBody>
      </p:sp>
    </p:spTree>
    <p:extLst>
      <p:ext uri="{BB962C8B-B14F-4D97-AF65-F5344CB8AC3E}">
        <p14:creationId xmlns:p14="http://schemas.microsoft.com/office/powerpoint/2010/main" val="331393989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Berkeley_White</Template>
  <TotalTime>14166</TotalTime>
  <Words>912</Words>
  <Application>Microsoft Office PowerPoint</Application>
  <PresentationFormat>On-screen Show (4:3)</PresentationFormat>
  <Paragraphs>60</Paragraphs>
  <Slides>15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Adobe Song Std L</vt:lpstr>
      <vt:lpstr>Arial</vt:lpstr>
      <vt:lpstr>Calibri</vt:lpstr>
      <vt:lpstr>Corbel</vt:lpstr>
      <vt:lpstr>Georgia</vt:lpstr>
      <vt:lpstr>Gill Sans</vt:lpstr>
      <vt:lpstr>Helvetica</vt:lpstr>
      <vt:lpstr>Helvetica Neue</vt:lpstr>
      <vt:lpstr>Lucida Grande</vt:lpstr>
      <vt:lpstr>Verdana</vt:lpstr>
      <vt:lpstr>Wingdings</vt:lpstr>
      <vt:lpstr>Custom Design</vt:lpstr>
      <vt:lpstr>The Urban Displacement Project: Indicators to Predict Neighborhood Change </vt:lpstr>
      <vt:lpstr>Understanding neighborhood change: The first early-warning systems</vt:lpstr>
      <vt:lpstr>Fast forward to the 2000s – Gentrification!</vt:lpstr>
      <vt:lpstr>Displacement Action Project Map</vt:lpstr>
      <vt:lpstr>Real estate development potential!</vt:lpstr>
      <vt:lpstr>A Question…</vt:lpstr>
      <vt:lpstr>PowerPoint Presentation</vt:lpstr>
      <vt:lpstr>Regional sustainability planning, urban displacement?</vt:lpstr>
      <vt:lpstr>Displacement Indicator #1: Change in Low Income Households</vt:lpstr>
      <vt:lpstr>Displacement Indicator #2: Loss of Naturally Occurring Affordable Housing</vt:lpstr>
      <vt:lpstr>Displacement Indicator #3: Exclusionary displacement of low-income households  (Look for ACS data on Year householder moved in by income or race/ethnicity)</vt:lpstr>
      <vt:lpstr>Gentrification Indicator  Gentrification definition: For vulnerable neighborhoods: Change in household median income &gt; regional median + Change in % of college-educated &gt; regional median + Change in housing prices or rent &gt; regional median</vt:lpstr>
      <vt:lpstr>PowerPoint Presentation</vt:lpstr>
      <vt:lpstr>PowerPoint Presentation</vt:lpstr>
      <vt:lpstr>NY with Opportunity Zones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“They’re pushing us out!”</dc:title>
  <dc:creator>Miriam Zuk</dc:creator>
  <cp:lastModifiedBy>Karen Chapple</cp:lastModifiedBy>
  <cp:revision>292</cp:revision>
  <dcterms:created xsi:type="dcterms:W3CDTF">2014-10-29T21:08:35Z</dcterms:created>
  <dcterms:modified xsi:type="dcterms:W3CDTF">2020-06-08T15:53:32Z</dcterms:modified>
</cp:coreProperties>
</file>